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372" r:id="rId3"/>
    <p:sldId id="386" r:id="rId4"/>
    <p:sldId id="387" r:id="rId5"/>
    <p:sldId id="389" r:id="rId6"/>
    <p:sldId id="390" r:id="rId7"/>
  </p:sldIdLst>
  <p:sldSz cx="12192000" cy="6858000"/>
  <p:notesSz cx="6858000" cy="9144000"/>
  <p:embeddedFontLst>
    <p:embeddedFont>
      <p:font typeface="Cambria Math" panose="02040503050406030204" pitchFamily="18" charset="0"/>
      <p:regular r:id="rId9"/>
    </p:embeddedFont>
    <p:embeddedFont>
      <p:font typeface="나눔스퀘어 Bold" panose="020B0600000101010101" pitchFamily="50" charset="-127"/>
      <p:bold r:id="rId10"/>
    </p:embeddedFont>
    <p:embeddedFont>
      <p:font typeface="나눔스퀘어 ExtraBold" panose="020B0600000101010101" pitchFamily="50" charset="-127"/>
      <p:bold r:id="rId11"/>
    </p:embeddedFont>
    <p:embeddedFont>
      <p:font typeface="나눔스퀘어OTF Bold" panose="020B0600000101010101" pitchFamily="34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CC"/>
    <a:srgbClr val="657976"/>
    <a:srgbClr val="E9CBD1"/>
    <a:srgbClr val="FF5050"/>
    <a:srgbClr val="FE8EA3"/>
    <a:srgbClr val="A6B4B2"/>
    <a:srgbClr val="D3E1EE"/>
    <a:srgbClr val="FE7070"/>
    <a:srgbClr val="D9D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0680" autoAdjust="0"/>
  </p:normalViewPr>
  <p:slideViewPr>
    <p:cSldViewPr snapToGrid="0">
      <p:cViewPr varScale="1">
        <p:scale>
          <a:sx n="104" d="100"/>
          <a:sy n="104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FC47E-70B2-4EEF-8FD6-A1713AF53571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ABB8D-75B4-47CC-91A8-5C9923372D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61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1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92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73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751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BB8D-75B4-47CC-91A8-5C9923372D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08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CDD41-3FB7-4634-87BA-8723DF45F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3063C2-6A02-4415-8D98-08881F749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619C9-65BA-499E-94E1-7B3313EE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F68B9-DFDC-4D24-92A7-63C8D213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BA39C-2C0C-48DE-B5A5-70DB1B17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19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BB29F-8A4F-41C8-B795-E877DD03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7FF03E-BB97-412F-A5FE-9D7D17D37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247CDF-923E-4DE3-8A6D-A0DBD1915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F9ABE-6E27-4509-B77F-8D41B801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68E1A-E221-4D97-96B6-118629C3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822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DD1BE1-EC7F-4A04-9A86-AE64E355A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06E7D5-BC6E-425E-935C-A66F5A94B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B46DF-7EA7-4C12-8579-3CDF9989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B71BA-F48D-4EF9-8E93-E802B4587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0FA6E-7FFD-4315-A5F5-E489638D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0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114D6-85E4-4052-AA22-324D725B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3BCEC-4479-4503-87C8-4F51B6C2C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3DC52-943F-4D1B-93F0-6862D447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8D2AC-5C79-4CA7-833D-3CD1005A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0784BA-0659-4EEA-BA1C-2E5C0128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11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551A8-7154-475E-A39A-BB5387E0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B70D3-583E-4B0C-8809-40C26CAF4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C8A14-7FE5-47F0-A3F4-C52192DC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65F65-0C2F-4814-BEC6-E4329FFF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D491B-F55D-4D46-A58B-E93BA2BD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5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C19F3-8F8B-4451-9BAD-49E3207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DF8AC-A578-499B-846D-33786569C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F802DA-6C20-4ED2-91AC-9C546CB4B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C18501-0640-420A-A724-4F4BF52C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07BD21-4CF7-451D-93C5-D7CC45C8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D95EEA-A238-4480-94D2-B9B15296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9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AFCE2-E1A0-48C4-B936-25C97E1A3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44ED7C-C561-4E84-A0BF-026C60204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88256-87A5-4F08-8814-2FBE30319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353ACB-49E4-44AA-BE29-6B9B5761F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3BAA68-9E3E-4219-A2BA-788B7300F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E0EBC-5742-4BEB-B615-B694AF89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5FECEF-FC3E-4C47-BB13-489F103B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7A3A4D-5FCD-4184-8341-68835D0C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9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2588D-24FE-4A9A-9090-AC2991A3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F0D655-08D0-473C-8867-65BAE023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52D34D-07A9-456F-9D00-BF19538B4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1CDA99-3EE2-431B-B5C1-D7D6E387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CD0BA2-1E89-4EAD-9FD6-4F1CEE4B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2025C2-8F0F-4DDF-B501-3F0631C6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34345-72BC-43EC-A618-89F26595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5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5DC1-2AB8-424D-B4AF-3970E0C28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869FE-7C3E-456B-9C1C-FC65CEED8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6753A9-0C45-48A6-BBCC-518D7FE47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69777A-7880-4292-92B4-11367450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B4BB7-BD8B-4DFE-B474-A8044B76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42C167-580E-4B60-AFCF-D48B79B7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8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16A92-0D2E-45E2-9EF3-D8AAF87EC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B3EDD8-E87F-4BEB-B464-149B687BB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3069E5-C39C-4BAC-BA15-6B83A31F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3551F-5E33-4169-BA66-7CD1DA75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9DF572-85D4-45D8-852D-2653BF97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3A60FB-F677-4638-B922-22B57EC7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38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4C5B81-4561-442E-89EA-64E2BA91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7199F8-5031-4DF0-939C-43D082D1D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C8A05-61B7-4991-89D7-00A34358D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FD2A1-8A60-4D18-AABB-8144CD93C5ED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0962A-2685-4175-AD45-948CB59A6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7B3F0-8417-4F89-B95E-54F325783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6156E-D96F-4755-A43B-D5D18B30F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7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ACD93D-A89F-4641-B07C-A5AC0D844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021" y="1295137"/>
            <a:ext cx="9474070" cy="835026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현대자동차 국내사업본부 </a:t>
            </a:r>
            <a:r>
              <a:rPr lang="en-US" altLang="ko-KR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Data </a:t>
            </a:r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 인턴 공모전 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BD04BA9-D8B6-418A-B00B-16038C90F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5894" y="2356448"/>
            <a:ext cx="8624324" cy="599144"/>
          </a:xfrm>
        </p:spPr>
        <p:txBody>
          <a:bodyPr>
            <a:normAutofit/>
          </a:bodyPr>
          <a:lstStyle/>
          <a:p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’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추가구매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분리 로직 개발 및 구분 결과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EDA]</a:t>
            </a: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56FE4E-2002-4D57-9241-10728A8239E3}"/>
              </a:ext>
            </a:extLst>
          </p:cNvPr>
          <p:cNvGrpSpPr/>
          <p:nvPr/>
        </p:nvGrpSpPr>
        <p:grpSpPr>
          <a:xfrm>
            <a:off x="1588655" y="1073426"/>
            <a:ext cx="9238806" cy="277872"/>
            <a:chOff x="2807660" y="2420888"/>
            <a:chExt cx="3564540" cy="288032"/>
          </a:xfrm>
        </p:grpSpPr>
        <p:sp>
          <p:nvSpPr>
            <p:cNvPr id="7" name="모서리가 둥근 직사각형 8">
              <a:extLst>
                <a:ext uri="{FF2B5EF4-FFF2-40B4-BE49-F238E27FC236}">
                  <a16:creationId xmlns:a16="http://schemas.microsoft.com/office/drawing/2014/main" id="{E2DC1C39-7E33-4CA2-838E-8A304E319DE0}"/>
                </a:ext>
              </a:extLst>
            </p:cNvPr>
            <p:cNvSpPr/>
            <p:nvPr/>
          </p:nvSpPr>
          <p:spPr>
            <a:xfrm>
              <a:off x="2807660" y="2420888"/>
              <a:ext cx="720080" cy="288032"/>
            </a:xfrm>
            <a:prstGeom prst="roundRect">
              <a:avLst/>
            </a:prstGeom>
            <a:solidFill>
              <a:srgbClr val="C0D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9">
              <a:extLst>
                <a:ext uri="{FF2B5EF4-FFF2-40B4-BE49-F238E27FC236}">
                  <a16:creationId xmlns:a16="http://schemas.microsoft.com/office/drawing/2014/main" id="{E14EC74F-DF5E-4D46-B7D3-BCA444A91175}"/>
                </a:ext>
              </a:extLst>
            </p:cNvPr>
            <p:cNvSpPr/>
            <p:nvPr/>
          </p:nvSpPr>
          <p:spPr>
            <a:xfrm>
              <a:off x="3563888" y="2420888"/>
              <a:ext cx="2808312" cy="2880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14">
            <a:extLst>
              <a:ext uri="{FF2B5EF4-FFF2-40B4-BE49-F238E27FC236}">
                <a16:creationId xmlns:a16="http://schemas.microsoft.com/office/drawing/2014/main" id="{D8F87457-262A-4E38-9742-EBA850F7E62F}"/>
              </a:ext>
            </a:extLst>
          </p:cNvPr>
          <p:cNvSpPr/>
          <p:nvPr/>
        </p:nvSpPr>
        <p:spPr>
          <a:xfrm flipV="1">
            <a:off x="1588655" y="2860876"/>
            <a:ext cx="9238804" cy="114594"/>
          </a:xfrm>
          <a:prstGeom prst="roundRect">
            <a:avLst/>
          </a:prstGeom>
          <a:solidFill>
            <a:srgbClr val="C0D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9398A-03E6-4E08-AF9D-7216FBD84E2F}"/>
              </a:ext>
            </a:extLst>
          </p:cNvPr>
          <p:cNvSpPr txBox="1"/>
          <p:nvPr/>
        </p:nvSpPr>
        <p:spPr>
          <a:xfrm>
            <a:off x="9855200" y="5193531"/>
            <a:ext cx="1079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이병헌</a:t>
            </a:r>
          </a:p>
        </p:txBody>
      </p:sp>
    </p:spTree>
    <p:extLst>
      <p:ext uri="{BB962C8B-B14F-4D97-AF65-F5344CB8AC3E}">
        <p14:creationId xmlns:p14="http://schemas.microsoft.com/office/powerpoint/2010/main" val="66714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3" y="337523"/>
            <a:ext cx="1537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섹션이란</a:t>
            </a:r>
          </a:p>
        </p:txBody>
      </p:sp>
      <p:sp>
        <p:nvSpPr>
          <p:cNvPr id="20" name="모서리가 둥근 직사각형 8">
            <a:extLst>
              <a:ext uri="{FF2B5EF4-FFF2-40B4-BE49-F238E27FC236}">
                <a16:creationId xmlns:a16="http://schemas.microsoft.com/office/drawing/2014/main" id="{6887C5F6-ED26-42BA-8BEF-1C445398C243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D3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D33F569F-47CA-4ADA-9749-DF443244A8C8}"/>
              </a:ext>
            </a:extLst>
          </p:cNvPr>
          <p:cNvSpPr txBox="1">
            <a:spLocks/>
          </p:cNvSpPr>
          <p:nvPr/>
        </p:nvSpPr>
        <p:spPr>
          <a:xfrm>
            <a:off x="559282" y="1144174"/>
            <a:ext cx="10866099" cy="211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섹션 정의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고객에 대하여 최초 구매나 추가 구매 이후 일련의 대차 과정을 하나로 묶은 단위</a:t>
            </a:r>
            <a:endParaRPr lang="en-US" altLang="ko-KR" sz="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		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차량 보유종료시점과 차량 재구매 시점 간 간격 차이가 큰 경우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추가구매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4FEAD2-04B7-4BE7-9AFE-E8CC49518903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1494223" y="2535138"/>
            <a:ext cx="4040909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280E0E48-A3AB-4A8D-AE77-4F00A0642B9D}"/>
              </a:ext>
            </a:extLst>
          </p:cNvPr>
          <p:cNvSpPr/>
          <p:nvPr/>
        </p:nvSpPr>
        <p:spPr>
          <a:xfrm>
            <a:off x="1438804" y="2479725"/>
            <a:ext cx="120073" cy="1108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83B01C1-A618-4A87-B7C5-BE5778AA60D7}"/>
              </a:ext>
            </a:extLst>
          </p:cNvPr>
          <p:cNvSpPr/>
          <p:nvPr/>
        </p:nvSpPr>
        <p:spPr>
          <a:xfrm>
            <a:off x="5535132" y="2479725"/>
            <a:ext cx="120073" cy="1108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63354BE-F4E8-433B-AD41-0A3141C5D1FE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625677" y="2918393"/>
            <a:ext cx="4040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8EF9E4BF-7A1D-47B5-9DCA-C7B52D032EA3}"/>
              </a:ext>
            </a:extLst>
          </p:cNvPr>
          <p:cNvSpPr/>
          <p:nvPr/>
        </p:nvSpPr>
        <p:spPr>
          <a:xfrm>
            <a:off x="2570258" y="2862980"/>
            <a:ext cx="120073" cy="1108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3AD961-55AD-433C-AA60-A0D6D0F924D6}"/>
              </a:ext>
            </a:extLst>
          </p:cNvPr>
          <p:cNvSpPr/>
          <p:nvPr/>
        </p:nvSpPr>
        <p:spPr>
          <a:xfrm>
            <a:off x="6666586" y="2862980"/>
            <a:ext cx="120073" cy="1108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23261B-4C70-4AFB-BF58-6729FEF77EE5}"/>
              </a:ext>
            </a:extLst>
          </p:cNvPr>
          <p:cNvSpPr txBox="1"/>
          <p:nvPr/>
        </p:nvSpPr>
        <p:spPr>
          <a:xfrm>
            <a:off x="787642" y="2396638"/>
            <a:ext cx="5310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67BF9C-29C0-4DCA-9DFF-5AEABFB87306}"/>
              </a:ext>
            </a:extLst>
          </p:cNvPr>
          <p:cNvSpPr txBox="1"/>
          <p:nvPr/>
        </p:nvSpPr>
        <p:spPr>
          <a:xfrm>
            <a:off x="1429572" y="2756810"/>
            <a:ext cx="10206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추가구매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화살표: 왼쪽/오른쪽 21">
            <a:extLst>
              <a:ext uri="{FF2B5EF4-FFF2-40B4-BE49-F238E27FC236}">
                <a16:creationId xmlns:a16="http://schemas.microsoft.com/office/drawing/2014/main" id="{A1A9BCE2-12EF-4622-B7E0-DD693EA2F9F8}"/>
              </a:ext>
            </a:extLst>
          </p:cNvPr>
          <p:cNvSpPr/>
          <p:nvPr/>
        </p:nvSpPr>
        <p:spPr>
          <a:xfrm>
            <a:off x="2570258" y="2595296"/>
            <a:ext cx="3084947" cy="254051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간격 차이가 큰 경우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95A923-8D5F-45E9-8F4F-05B28E551BD9}"/>
              </a:ext>
            </a:extLst>
          </p:cNvPr>
          <p:cNvSpPr txBox="1"/>
          <p:nvPr/>
        </p:nvSpPr>
        <p:spPr>
          <a:xfrm>
            <a:off x="9364895" y="2373554"/>
            <a:ext cx="1901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92D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08A89C-C4C3-4206-9B1F-1E849D474BCA}"/>
              </a:ext>
            </a:extLst>
          </p:cNvPr>
          <p:cNvSpPr txBox="1"/>
          <p:nvPr/>
        </p:nvSpPr>
        <p:spPr>
          <a:xfrm>
            <a:off x="9364895" y="2756810"/>
            <a:ext cx="1901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Section2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EDA3B20-C1B4-459F-A34D-4E79C8F4958A}"/>
              </a:ext>
            </a:extLst>
          </p:cNvPr>
          <p:cNvCxnSpPr>
            <a:endCxn id="30" idx="1"/>
          </p:cNvCxnSpPr>
          <p:nvPr/>
        </p:nvCxnSpPr>
        <p:spPr>
          <a:xfrm flipV="1">
            <a:off x="5992332" y="2535137"/>
            <a:ext cx="3372563" cy="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4F8BFD0-61E1-4D03-8BAF-92A32FAF4DA5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197677" y="2918393"/>
            <a:ext cx="2167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4FB557E-7599-4BBA-949E-1650EC286EDD}"/>
              </a:ext>
            </a:extLst>
          </p:cNvPr>
          <p:cNvSpPr txBox="1">
            <a:spLocks/>
          </p:cNvSpPr>
          <p:nvPr/>
        </p:nvSpPr>
        <p:spPr>
          <a:xfrm>
            <a:off x="559282" y="3835112"/>
            <a:ext cx="10866099" cy="144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		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차량 보유종료시점과 차량 재구매 시점 간 간격 차이가 작은 경우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712F45F-3526-4B75-897D-F6F819262866}"/>
              </a:ext>
            </a:extLst>
          </p:cNvPr>
          <p:cNvCxnSpPr>
            <a:cxnSpLocks/>
          </p:cNvCxnSpPr>
          <p:nvPr/>
        </p:nvCxnSpPr>
        <p:spPr>
          <a:xfrm flipV="1">
            <a:off x="1494223" y="4697491"/>
            <a:ext cx="3094181" cy="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F8AB8466-863F-45F5-8F31-54650C1E3AC0}"/>
              </a:ext>
            </a:extLst>
          </p:cNvPr>
          <p:cNvSpPr/>
          <p:nvPr/>
        </p:nvSpPr>
        <p:spPr>
          <a:xfrm>
            <a:off x="1438804" y="4642079"/>
            <a:ext cx="120073" cy="1108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E8219F4-C9C5-4914-ACC8-EEF956D2DA80}"/>
              </a:ext>
            </a:extLst>
          </p:cNvPr>
          <p:cNvSpPr/>
          <p:nvPr/>
        </p:nvSpPr>
        <p:spPr>
          <a:xfrm>
            <a:off x="4547873" y="4633191"/>
            <a:ext cx="120073" cy="1108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95B20C2-6B98-4524-9356-C45A4B2CE740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4607909" y="5080746"/>
            <a:ext cx="2058677" cy="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25B0F4C9-DBF7-42E0-B515-53A1D9992F4B}"/>
              </a:ext>
            </a:extLst>
          </p:cNvPr>
          <p:cNvSpPr/>
          <p:nvPr/>
        </p:nvSpPr>
        <p:spPr>
          <a:xfrm>
            <a:off x="4520421" y="5025334"/>
            <a:ext cx="120073" cy="1108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6FE093D-D7F4-423F-8E25-65B6E49DF297}"/>
              </a:ext>
            </a:extLst>
          </p:cNvPr>
          <p:cNvSpPr/>
          <p:nvPr/>
        </p:nvSpPr>
        <p:spPr>
          <a:xfrm>
            <a:off x="6666586" y="5025334"/>
            <a:ext cx="120073" cy="1108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939705-3349-4539-97E9-91BB8791C3B9}"/>
              </a:ext>
            </a:extLst>
          </p:cNvPr>
          <p:cNvSpPr txBox="1"/>
          <p:nvPr/>
        </p:nvSpPr>
        <p:spPr>
          <a:xfrm>
            <a:off x="787642" y="4558992"/>
            <a:ext cx="5310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6E7EE1-56FF-4BE1-9295-89EB4063FF1E}"/>
              </a:ext>
            </a:extLst>
          </p:cNvPr>
          <p:cNvSpPr txBox="1"/>
          <p:nvPr/>
        </p:nvSpPr>
        <p:spPr>
          <a:xfrm>
            <a:off x="3658893" y="4916645"/>
            <a:ext cx="789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A553FB-C19F-4C55-9658-09E3E01EF754}"/>
              </a:ext>
            </a:extLst>
          </p:cNvPr>
          <p:cNvSpPr txBox="1"/>
          <p:nvPr/>
        </p:nvSpPr>
        <p:spPr>
          <a:xfrm>
            <a:off x="9364895" y="4535908"/>
            <a:ext cx="1901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92D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64A629-699E-47BB-96E1-4E3CCBB10B25}"/>
              </a:ext>
            </a:extLst>
          </p:cNvPr>
          <p:cNvSpPr txBox="1"/>
          <p:nvPr/>
        </p:nvSpPr>
        <p:spPr>
          <a:xfrm>
            <a:off x="9364895" y="4919164"/>
            <a:ext cx="1901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92D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Section1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D7A3153-2D9A-41FB-A1F8-FE92492870C5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865495" y="4697491"/>
            <a:ext cx="449940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7E6FF45-872F-4119-8D92-2F26C9EB454E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7197677" y="5080747"/>
            <a:ext cx="216721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53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화살표: 왼쪽/오른쪽 81">
            <a:extLst>
              <a:ext uri="{FF2B5EF4-FFF2-40B4-BE49-F238E27FC236}">
                <a16:creationId xmlns:a16="http://schemas.microsoft.com/office/drawing/2014/main" id="{0D5FC9D3-8224-4F4B-A8F8-91F36567B22B}"/>
              </a:ext>
            </a:extLst>
          </p:cNvPr>
          <p:cNvSpPr/>
          <p:nvPr/>
        </p:nvSpPr>
        <p:spPr>
          <a:xfrm rot="16200000">
            <a:off x="5288666" y="5095918"/>
            <a:ext cx="879634" cy="89812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3" y="337523"/>
            <a:ext cx="1537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섹션이란</a:t>
            </a:r>
          </a:p>
        </p:txBody>
      </p:sp>
      <p:sp>
        <p:nvSpPr>
          <p:cNvPr id="20" name="모서리가 둥근 직사각형 8">
            <a:extLst>
              <a:ext uri="{FF2B5EF4-FFF2-40B4-BE49-F238E27FC236}">
                <a16:creationId xmlns:a16="http://schemas.microsoft.com/office/drawing/2014/main" id="{6887C5F6-ED26-42BA-8BEF-1C445398C243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D3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D33F569F-47CA-4ADA-9749-DF443244A8C8}"/>
              </a:ext>
            </a:extLst>
          </p:cNvPr>
          <p:cNvSpPr txBox="1">
            <a:spLocks/>
          </p:cNvSpPr>
          <p:nvPr/>
        </p:nvSpPr>
        <p:spPr>
          <a:xfrm>
            <a:off x="559282" y="1144174"/>
            <a:ext cx="10866099" cy="211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섹션 정의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고객에 대하여 최초 구매나 추가 구매 이후 일련의 대차 과정을 하나로 묶은 단위</a:t>
            </a:r>
            <a:endParaRPr lang="en-US" altLang="ko-KR" sz="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		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차량 보유종료시점 전에 재구매가 여러 번 일어난 경우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4FEAD2-04B7-4BE7-9AFE-E8CC49518903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1558877" y="2532954"/>
            <a:ext cx="5137969" cy="218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280E0E48-A3AB-4A8D-AE77-4F00A0642B9D}"/>
              </a:ext>
            </a:extLst>
          </p:cNvPr>
          <p:cNvSpPr/>
          <p:nvPr/>
        </p:nvSpPr>
        <p:spPr>
          <a:xfrm>
            <a:off x="1438804" y="2479725"/>
            <a:ext cx="120073" cy="1108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83B01C1-A618-4A87-B7C5-BE5778AA60D7}"/>
              </a:ext>
            </a:extLst>
          </p:cNvPr>
          <p:cNvSpPr/>
          <p:nvPr/>
        </p:nvSpPr>
        <p:spPr>
          <a:xfrm>
            <a:off x="6696846" y="2479725"/>
            <a:ext cx="89813" cy="10645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63354BE-F4E8-433B-AD41-0A3141C5D1FE}"/>
              </a:ext>
            </a:extLst>
          </p:cNvPr>
          <p:cNvCxnSpPr>
            <a:cxnSpLocks/>
          </p:cNvCxnSpPr>
          <p:nvPr/>
        </p:nvCxnSpPr>
        <p:spPr>
          <a:xfrm>
            <a:off x="2367059" y="2897787"/>
            <a:ext cx="12918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8EF9E4BF-7A1D-47B5-9DCA-C7B52D032EA3}"/>
              </a:ext>
            </a:extLst>
          </p:cNvPr>
          <p:cNvSpPr/>
          <p:nvPr/>
        </p:nvSpPr>
        <p:spPr>
          <a:xfrm>
            <a:off x="2284564" y="2842374"/>
            <a:ext cx="120073" cy="1108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3AD961-55AD-433C-AA60-A0D6D0F924D6}"/>
              </a:ext>
            </a:extLst>
          </p:cNvPr>
          <p:cNvSpPr/>
          <p:nvPr/>
        </p:nvSpPr>
        <p:spPr>
          <a:xfrm>
            <a:off x="3621315" y="2837684"/>
            <a:ext cx="120073" cy="1108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23261B-4C70-4AFB-BF58-6729FEF77EE5}"/>
              </a:ext>
            </a:extLst>
          </p:cNvPr>
          <p:cNvSpPr txBox="1"/>
          <p:nvPr/>
        </p:nvSpPr>
        <p:spPr>
          <a:xfrm>
            <a:off x="787642" y="2396638"/>
            <a:ext cx="5310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67BF9C-29C0-4DCA-9DFF-5AEABFB87306}"/>
              </a:ext>
            </a:extLst>
          </p:cNvPr>
          <p:cNvSpPr txBox="1"/>
          <p:nvPr/>
        </p:nvSpPr>
        <p:spPr>
          <a:xfrm>
            <a:off x="1263950" y="2763911"/>
            <a:ext cx="10206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95A923-8D5F-45E9-8F4F-05B28E551BD9}"/>
              </a:ext>
            </a:extLst>
          </p:cNvPr>
          <p:cNvSpPr txBox="1"/>
          <p:nvPr/>
        </p:nvSpPr>
        <p:spPr>
          <a:xfrm>
            <a:off x="9364895" y="2373554"/>
            <a:ext cx="1901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92D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08A89C-C4C3-4206-9B1F-1E849D474BCA}"/>
              </a:ext>
            </a:extLst>
          </p:cNvPr>
          <p:cNvSpPr txBox="1"/>
          <p:nvPr/>
        </p:nvSpPr>
        <p:spPr>
          <a:xfrm>
            <a:off x="9364895" y="2756810"/>
            <a:ext cx="1901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Section2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EDA3B20-C1B4-459F-A34D-4E79C8F4958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197677" y="2535137"/>
            <a:ext cx="216721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4F8BFD0-61E1-4D03-8BAF-92A32FAF4DA5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174836" y="2918393"/>
            <a:ext cx="51900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4FB557E-7599-4BBA-949E-1650EC286EDD}"/>
              </a:ext>
            </a:extLst>
          </p:cNvPr>
          <p:cNvSpPr txBox="1">
            <a:spLocks/>
          </p:cNvSpPr>
          <p:nvPr/>
        </p:nvSpPr>
        <p:spPr>
          <a:xfrm>
            <a:off x="559282" y="3872107"/>
            <a:ext cx="10866099" cy="144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		: 2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이후의 차량 재구매 시점과 기존 차량 보유종료시점 간 간격 차이가 작은 경우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CCE10F1-4C66-485E-B1D3-631B29E624B9}"/>
              </a:ext>
            </a:extLst>
          </p:cNvPr>
          <p:cNvCxnSpPr>
            <a:cxnSpLocks/>
          </p:cNvCxnSpPr>
          <p:nvPr/>
        </p:nvCxnSpPr>
        <p:spPr>
          <a:xfrm>
            <a:off x="3802906" y="3237271"/>
            <a:ext cx="12918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13468D7C-2BA1-4EEC-A2A5-E811164D3BA9}"/>
              </a:ext>
            </a:extLst>
          </p:cNvPr>
          <p:cNvSpPr/>
          <p:nvPr/>
        </p:nvSpPr>
        <p:spPr>
          <a:xfrm>
            <a:off x="3720411" y="3181858"/>
            <a:ext cx="120073" cy="1108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A0A477-D13F-438A-9550-1103FC486ACD}"/>
              </a:ext>
            </a:extLst>
          </p:cNvPr>
          <p:cNvSpPr/>
          <p:nvPr/>
        </p:nvSpPr>
        <p:spPr>
          <a:xfrm>
            <a:off x="5057162" y="3177168"/>
            <a:ext cx="120073" cy="1108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B3D0D2-1779-44FB-B684-A5ED10EE44A0}"/>
              </a:ext>
            </a:extLst>
          </p:cNvPr>
          <p:cNvSpPr txBox="1"/>
          <p:nvPr/>
        </p:nvSpPr>
        <p:spPr>
          <a:xfrm>
            <a:off x="2699797" y="3103395"/>
            <a:ext cx="10206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09BDC8-2712-46A5-AC33-B62F0DE266E8}"/>
              </a:ext>
            </a:extLst>
          </p:cNvPr>
          <p:cNvCxnSpPr>
            <a:cxnSpLocks/>
          </p:cNvCxnSpPr>
          <p:nvPr/>
        </p:nvCxnSpPr>
        <p:spPr>
          <a:xfrm>
            <a:off x="5684981" y="3237047"/>
            <a:ext cx="3679914" cy="23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9D6906-A69C-4D66-A861-F5F8C4720961}"/>
              </a:ext>
            </a:extLst>
          </p:cNvPr>
          <p:cNvSpPr txBox="1"/>
          <p:nvPr/>
        </p:nvSpPr>
        <p:spPr>
          <a:xfrm>
            <a:off x="9364895" y="3093545"/>
            <a:ext cx="1901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Section2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E1FD993-9A42-47BE-AD84-00E57B06C0A6}"/>
              </a:ext>
            </a:extLst>
          </p:cNvPr>
          <p:cNvCxnSpPr>
            <a:cxnSpLocks/>
            <a:stCxn id="57" idx="6"/>
          </p:cNvCxnSpPr>
          <p:nvPr/>
        </p:nvCxnSpPr>
        <p:spPr>
          <a:xfrm flipV="1">
            <a:off x="1558877" y="4591412"/>
            <a:ext cx="4126104" cy="457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5678CDF8-C687-407B-95B0-54225726919E}"/>
              </a:ext>
            </a:extLst>
          </p:cNvPr>
          <p:cNvSpPr/>
          <p:nvPr/>
        </p:nvSpPr>
        <p:spPr>
          <a:xfrm>
            <a:off x="1438804" y="4540574"/>
            <a:ext cx="120073" cy="1108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69123B0-A2E2-41F9-B2AB-6A5301C1CBF8}"/>
              </a:ext>
            </a:extLst>
          </p:cNvPr>
          <p:cNvSpPr/>
          <p:nvPr/>
        </p:nvSpPr>
        <p:spPr>
          <a:xfrm>
            <a:off x="5684981" y="4540574"/>
            <a:ext cx="89813" cy="10645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6A160BF-50CD-4008-BD19-2B2B7CBA0E53}"/>
              </a:ext>
            </a:extLst>
          </p:cNvPr>
          <p:cNvCxnSpPr>
            <a:cxnSpLocks/>
          </p:cNvCxnSpPr>
          <p:nvPr/>
        </p:nvCxnSpPr>
        <p:spPr>
          <a:xfrm>
            <a:off x="2367059" y="4958636"/>
            <a:ext cx="12918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F0C365EE-107C-4956-8065-5D88163CD887}"/>
              </a:ext>
            </a:extLst>
          </p:cNvPr>
          <p:cNvSpPr/>
          <p:nvPr/>
        </p:nvSpPr>
        <p:spPr>
          <a:xfrm>
            <a:off x="2284564" y="4903223"/>
            <a:ext cx="120073" cy="1108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B1986AE-8340-4FA4-8840-FED1EC267D62}"/>
              </a:ext>
            </a:extLst>
          </p:cNvPr>
          <p:cNvSpPr/>
          <p:nvPr/>
        </p:nvSpPr>
        <p:spPr>
          <a:xfrm>
            <a:off x="3621315" y="4898533"/>
            <a:ext cx="120073" cy="1108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634B88-8B0C-4216-BFB5-8DECF69DCD07}"/>
              </a:ext>
            </a:extLst>
          </p:cNvPr>
          <p:cNvSpPr txBox="1"/>
          <p:nvPr/>
        </p:nvSpPr>
        <p:spPr>
          <a:xfrm>
            <a:off x="787642" y="4457487"/>
            <a:ext cx="5310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387D2D-BA62-44BD-8CAE-5E23D58FBE88}"/>
              </a:ext>
            </a:extLst>
          </p:cNvPr>
          <p:cNvSpPr txBox="1"/>
          <p:nvPr/>
        </p:nvSpPr>
        <p:spPr>
          <a:xfrm>
            <a:off x="1263950" y="4824760"/>
            <a:ext cx="10206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F0AD9B-3ADB-45AD-A1C0-BBF88202444B}"/>
              </a:ext>
            </a:extLst>
          </p:cNvPr>
          <p:cNvSpPr txBox="1"/>
          <p:nvPr/>
        </p:nvSpPr>
        <p:spPr>
          <a:xfrm>
            <a:off x="9364895" y="4434403"/>
            <a:ext cx="1901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92D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FDF60D-6DF8-41D6-8ABC-671023D6D097}"/>
              </a:ext>
            </a:extLst>
          </p:cNvPr>
          <p:cNvSpPr txBox="1"/>
          <p:nvPr/>
        </p:nvSpPr>
        <p:spPr>
          <a:xfrm>
            <a:off x="9364895" y="4817659"/>
            <a:ext cx="1901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Section2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0FA3C63-6183-43CB-BE35-FE33196A4E48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6107230" y="4591412"/>
            <a:ext cx="3257665" cy="457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01A908A-2701-417B-9B74-AB46FD805E5A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174836" y="4979242"/>
            <a:ext cx="51900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29E4C15-CF83-4941-AE56-F4A31DEC2402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3802906" y="5298120"/>
            <a:ext cx="4608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6BD0EF7-87A1-4D5C-BAB2-EC8ECA659C0E}"/>
              </a:ext>
            </a:extLst>
          </p:cNvPr>
          <p:cNvSpPr/>
          <p:nvPr/>
        </p:nvSpPr>
        <p:spPr>
          <a:xfrm>
            <a:off x="3720411" y="5242707"/>
            <a:ext cx="120073" cy="1108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B77CB78-FE63-4060-82AD-77506C21AB0E}"/>
              </a:ext>
            </a:extLst>
          </p:cNvPr>
          <p:cNvSpPr/>
          <p:nvPr/>
        </p:nvSpPr>
        <p:spPr>
          <a:xfrm>
            <a:off x="8411554" y="5242707"/>
            <a:ext cx="120073" cy="1108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D532BD-D7B6-441D-A426-B6776625A7EC}"/>
              </a:ext>
            </a:extLst>
          </p:cNvPr>
          <p:cNvSpPr txBox="1"/>
          <p:nvPr/>
        </p:nvSpPr>
        <p:spPr>
          <a:xfrm>
            <a:off x="2699797" y="5164244"/>
            <a:ext cx="10206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FA9261E-C4F9-44AC-BD11-5D504950035E}"/>
              </a:ext>
            </a:extLst>
          </p:cNvPr>
          <p:cNvCxnSpPr>
            <a:cxnSpLocks/>
          </p:cNvCxnSpPr>
          <p:nvPr/>
        </p:nvCxnSpPr>
        <p:spPr>
          <a:xfrm>
            <a:off x="8728364" y="5319864"/>
            <a:ext cx="636531" cy="1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F730690-5510-47B8-827B-AD4FDB3ED988}"/>
              </a:ext>
            </a:extLst>
          </p:cNvPr>
          <p:cNvSpPr txBox="1"/>
          <p:nvPr/>
        </p:nvSpPr>
        <p:spPr>
          <a:xfrm>
            <a:off x="9364895" y="5154394"/>
            <a:ext cx="1901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Section2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A5401B7-13EF-4562-B760-464BFE855F09}"/>
              </a:ext>
            </a:extLst>
          </p:cNvPr>
          <p:cNvCxnSpPr>
            <a:cxnSpLocks/>
            <a:stCxn id="75" idx="6"/>
          </p:cNvCxnSpPr>
          <p:nvPr/>
        </p:nvCxnSpPr>
        <p:spPr>
          <a:xfrm flipV="1">
            <a:off x="5803239" y="5681376"/>
            <a:ext cx="2681504" cy="804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93D4CA0D-314B-48EE-BDCC-690800ECBA39}"/>
              </a:ext>
            </a:extLst>
          </p:cNvPr>
          <p:cNvSpPr/>
          <p:nvPr/>
        </p:nvSpPr>
        <p:spPr>
          <a:xfrm>
            <a:off x="5683166" y="5634011"/>
            <a:ext cx="120073" cy="1108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9C05481-1483-4EB4-988F-F533AB42BD51}"/>
              </a:ext>
            </a:extLst>
          </p:cNvPr>
          <p:cNvSpPr/>
          <p:nvPr/>
        </p:nvSpPr>
        <p:spPr>
          <a:xfrm>
            <a:off x="8484743" y="5635294"/>
            <a:ext cx="89813" cy="10645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EC2D79D-F453-4580-B1AD-AAAF52C8BCBF}"/>
              </a:ext>
            </a:extLst>
          </p:cNvPr>
          <p:cNvSpPr txBox="1"/>
          <p:nvPr/>
        </p:nvSpPr>
        <p:spPr>
          <a:xfrm>
            <a:off x="5032004" y="5550924"/>
            <a:ext cx="5310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7CD391-7E15-4389-B13C-9D26656EBE29}"/>
              </a:ext>
            </a:extLst>
          </p:cNvPr>
          <p:cNvSpPr txBox="1"/>
          <p:nvPr/>
        </p:nvSpPr>
        <p:spPr>
          <a:xfrm>
            <a:off x="9364895" y="5550924"/>
            <a:ext cx="1901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92D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Section1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1112C4B-4238-4CB0-9E26-F723D2E029FC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8728364" y="5712507"/>
            <a:ext cx="636531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D33F569F-47CA-4ADA-9749-DF443244A8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282" y="1144173"/>
                <a:ext cx="10866099" cy="549677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대차 판단 기준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	: 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섹션 최종 보유종료일자 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– 30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ko-KR" altLang="en-US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재구매 출고일자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이면 해당 섹션에 대해 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‘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대차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’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 판단</a:t>
                </a:r>
                <a:endPara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‘30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’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인 이유</a:t>
                </a:r>
                <a:endPara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자동차를 말소 등록하는 방법은 폐차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반품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중고판매 등 다양하지만 주로 중고판매로 이루어집니다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 2017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년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~ 6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월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SK</a:t>
                </a:r>
                <a:r>
                  <a:rPr lang="ko-KR" altLang="en-US" sz="16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엔카에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따르면 </a:t>
                </a:r>
                <a:r>
                  <a:rPr lang="ko-KR" altLang="en-US" sz="16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차종별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중고차 평균판매기간은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28.4 ~ 38.2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일로 중고차 평균 판매기간인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30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일로 지정했습니다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보유종료일부터 다음 재구매 출고일자 간의 간격을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Histogram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으로 살펴보면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30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 내에 대부분의 데이터가 집중되어 있음을 알 수 있습니다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AutoNum type="arabicParenR"/>
                </a:pPr>
                <a:endPara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AutoNum type="arabicParenR"/>
                </a:pPr>
                <a:endPara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섹션 최종 보유일자 기준 상한일자가 없는 이유</a:t>
                </a:r>
                <a:endPara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대차는 기존 보유하던 차량을 처분하고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신차를 출고하는 경우로 기존 보유하던 차량과 밀접한 관계가 있습니다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 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따라서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섹션 최종 보유종료일자보다 오랜 기간 이후에 재구매가 일어나더라도 기존 보유했던 차량과의 관계성을 고려했습니다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D33F569F-47CA-4ADA-9749-DF443244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82" y="1144173"/>
                <a:ext cx="10866099" cy="5496772"/>
              </a:xfrm>
              <a:prstGeom prst="rect">
                <a:avLst/>
              </a:prstGeo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2" y="337523"/>
            <a:ext cx="23316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대차 판단 여부</a:t>
            </a:r>
          </a:p>
        </p:txBody>
      </p:sp>
      <p:sp>
        <p:nvSpPr>
          <p:cNvPr id="20" name="모서리가 둥근 직사각형 8">
            <a:extLst>
              <a:ext uri="{FF2B5EF4-FFF2-40B4-BE49-F238E27FC236}">
                <a16:creationId xmlns:a16="http://schemas.microsoft.com/office/drawing/2014/main" id="{6887C5F6-ED26-42BA-8BEF-1C445398C243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D3E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5D649-ADEE-4E44-A373-EC6B7F944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745" y="3429000"/>
            <a:ext cx="7864343" cy="17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0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024BED-659D-42B6-B32A-F2C6BAD6ADE6}"/>
              </a:ext>
            </a:extLst>
          </p:cNvPr>
          <p:cNvSpPr/>
          <p:nvPr/>
        </p:nvSpPr>
        <p:spPr>
          <a:xfrm>
            <a:off x="1052943" y="1976582"/>
            <a:ext cx="4904509" cy="29556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2" y="337523"/>
            <a:ext cx="33661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재구매 분리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D33F569F-47CA-4ADA-9749-DF443244A8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282" y="1051809"/>
                <a:ext cx="10866099" cy="53763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200000"/>
                  </a:lnSpc>
                  <a:buAutoNum type="arabicParenR"/>
                </a:pP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최초 구매는 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Section1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 할당합니다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marL="342900" indent="-342900">
                  <a:lnSpc>
                    <a:spcPct val="200000"/>
                  </a:lnSpc>
                  <a:buAutoNum type="arabicParenR"/>
                </a:pP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섹션 최종 보유종료일자 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– 30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ko-KR" altLang="en-US" sz="18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재구매 출고일자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 해당하는 섹션에 재구매 관측치를 할당합니다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marL="800100" lvl="1" indent="-342900">
                  <a:lnSpc>
                    <a:spcPct val="200000"/>
                  </a:lnSpc>
                  <a:buAutoNum type="arabicParenR"/>
                </a:pP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모든 섹션에 대해 성립하지 않을 때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새로운 섹션에 할당합니다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marL="800100" lvl="1" indent="-342900">
                  <a:lnSpc>
                    <a:spcPct val="200000"/>
                  </a:lnSpc>
                  <a:buAutoNum type="arabicParenR"/>
                </a:pP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 이상의 섹션에 대해 성립할 때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재구매 출고일자와 더 가까운 보유종료일자를 가진 섹션에 할당합니다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marL="342900" indent="-342900">
                  <a:lnSpc>
                    <a:spcPct val="200000"/>
                  </a:lnSpc>
                  <a:buAutoNum type="arabicParenR"/>
                </a:pP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모든 재구매에 대해 섹션이 정해질 때까지 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을 반복합니다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marL="342900" indent="-342900">
                  <a:lnSpc>
                    <a:spcPct val="200000"/>
                  </a:lnSpc>
                  <a:buAutoNum type="arabicParenR"/>
                </a:pP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각 고객별 섹션 내 구매 순서를 구합니다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marL="342900" indent="-342900">
                  <a:lnSpc>
                    <a:spcPct val="200000"/>
                  </a:lnSpc>
                  <a:buAutoNum type="arabicParenR"/>
                </a:pP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섹션 내 구매 순서가 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인 경우는 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‘</a:t>
                </a:r>
                <a:r>
                  <a:rPr lang="ko-KR" altLang="en-US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추가구매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’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아닌 경우는 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‘</a:t>
                </a:r>
                <a:r>
                  <a:rPr lang="ko-KR" altLang="en-US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대차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’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 구분합니다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marL="342900" indent="-342900">
                  <a:lnSpc>
                    <a:spcPct val="200000"/>
                  </a:lnSpc>
                  <a:buAutoNum type="arabicParenR"/>
                </a:pP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섹션 내 구매 순서가 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이면서 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Section1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 해당하면 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‘</a:t>
                </a:r>
                <a:r>
                  <a:rPr lang="ko-KR" altLang="en-US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최초구매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’</a:t>
                </a:r>
                <a:r>
                  <a:rPr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 변경합니다</a:t>
                </a:r>
                <a:r>
                  <a:rPr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  <a:p>
                <a:pPr marL="342900" indent="-342900">
                  <a:lnSpc>
                    <a:spcPct val="200000"/>
                  </a:lnSpc>
                  <a:buAutoNum type="arabicParenR"/>
                </a:pPr>
                <a:endPara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800100" lvl="1" indent="-342900">
                  <a:lnSpc>
                    <a:spcPct val="200000"/>
                  </a:lnSpc>
                  <a:buAutoNum type="arabicParenR"/>
                </a:pPr>
                <a:endPara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342900" indent="-342900">
                  <a:lnSpc>
                    <a:spcPct val="200000"/>
                  </a:lnSpc>
                  <a:buAutoNum type="arabicParenR"/>
                </a:pPr>
                <a:endPara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800100" lvl="1" indent="-342900">
                  <a:lnSpc>
                    <a:spcPct val="200000"/>
                  </a:lnSpc>
                  <a:buAutoNum type="arabicParenR"/>
                </a:pPr>
                <a:endParaRPr lang="en-US" altLang="ko-KR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D33F569F-47CA-4ADA-9749-DF443244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82" y="1051809"/>
                <a:ext cx="10866099" cy="5376303"/>
              </a:xfrm>
              <a:prstGeom prst="rect">
                <a:avLst/>
              </a:prstGeom>
              <a:blipFill>
                <a:blip r:embed="rId3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8">
            <a:extLst>
              <a:ext uri="{FF2B5EF4-FFF2-40B4-BE49-F238E27FC236}">
                <a16:creationId xmlns:a16="http://schemas.microsoft.com/office/drawing/2014/main" id="{84831658-4EB7-4B9A-B08F-0052969DC815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C0D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7517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528CCD-D61B-4F12-A3CA-41B603C93E5A}"/>
              </a:ext>
            </a:extLst>
          </p:cNvPr>
          <p:cNvSpPr txBox="1"/>
          <p:nvPr/>
        </p:nvSpPr>
        <p:spPr>
          <a:xfrm>
            <a:off x="559282" y="337523"/>
            <a:ext cx="33661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EDA</a:t>
            </a:r>
            <a:endParaRPr lang="ko-KR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모서리가 둥근 직사각형 8">
            <a:extLst>
              <a:ext uri="{FF2B5EF4-FFF2-40B4-BE49-F238E27FC236}">
                <a16:creationId xmlns:a16="http://schemas.microsoft.com/office/drawing/2014/main" id="{84831658-4EB7-4B9A-B08F-0052969DC815}"/>
              </a:ext>
            </a:extLst>
          </p:cNvPr>
          <p:cNvSpPr/>
          <p:nvPr/>
        </p:nvSpPr>
        <p:spPr>
          <a:xfrm rot="5400000">
            <a:off x="134734" y="447196"/>
            <a:ext cx="576000" cy="273098"/>
          </a:xfrm>
          <a:prstGeom prst="roundRect">
            <a:avLst/>
          </a:prstGeom>
          <a:solidFill>
            <a:srgbClr val="C0D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050664B-E0D2-4687-AE80-E5114221F607}"/>
              </a:ext>
            </a:extLst>
          </p:cNvPr>
          <p:cNvSpPr txBox="1">
            <a:spLocks/>
          </p:cNvSpPr>
          <p:nvPr/>
        </p:nvSpPr>
        <p:spPr>
          <a:xfrm>
            <a:off x="559282" y="1144174"/>
            <a:ext cx="10866099" cy="50996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차량보유기간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보유종료일자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출고일자</a:t>
            </a:r>
            <a:endParaRPr lang="en-US" altLang="ko-KR" sz="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좌측이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대차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우측이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추가구매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추가구매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때 차량보유기간이 훨씬 긴 것을 알 수 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8E029C-B71F-4CC2-80A2-3EE638F2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48" y="2421669"/>
            <a:ext cx="79438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81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439</Words>
  <Application>Microsoft Office PowerPoint</Application>
  <PresentationFormat>와이드스크린</PresentationFormat>
  <Paragraphs>64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나눔스퀘어 Bold</vt:lpstr>
      <vt:lpstr>Arial</vt:lpstr>
      <vt:lpstr>나눔스퀘어 ExtraBold</vt:lpstr>
      <vt:lpstr>나눔스퀘어OTF Bold</vt:lpstr>
      <vt:lpstr>맑은 고딕</vt:lpstr>
      <vt:lpstr>Cambria Math</vt:lpstr>
      <vt:lpstr>Office 테마</vt:lpstr>
      <vt:lpstr>현대자동차 국내사업본부 Data 분석 인턴 공모전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은진</dc:creator>
  <cp:lastModifiedBy>이병헌</cp:lastModifiedBy>
  <cp:revision>300</cp:revision>
  <dcterms:created xsi:type="dcterms:W3CDTF">2020-09-25T06:57:15Z</dcterms:created>
  <dcterms:modified xsi:type="dcterms:W3CDTF">2021-06-13T22:56:21Z</dcterms:modified>
</cp:coreProperties>
</file>